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7"/>
  </p:notesMasterIdLst>
  <p:handoutMasterIdLst>
    <p:handoutMasterId r:id="rId28"/>
  </p:handoutMasterIdLst>
  <p:sldIdLst>
    <p:sldId id="484" r:id="rId4"/>
    <p:sldId id="586" r:id="rId5"/>
    <p:sldId id="588" r:id="rId6"/>
    <p:sldId id="610" r:id="rId7"/>
    <p:sldId id="590" r:id="rId8"/>
    <p:sldId id="591" r:id="rId9"/>
    <p:sldId id="592" r:id="rId10"/>
    <p:sldId id="593" r:id="rId11"/>
    <p:sldId id="594" r:id="rId12"/>
    <p:sldId id="608" r:id="rId13"/>
    <p:sldId id="595" r:id="rId14"/>
    <p:sldId id="596" r:id="rId15"/>
    <p:sldId id="597" r:id="rId16"/>
    <p:sldId id="598" r:id="rId17"/>
    <p:sldId id="599" r:id="rId18"/>
    <p:sldId id="600" r:id="rId19"/>
    <p:sldId id="601" r:id="rId20"/>
    <p:sldId id="602" r:id="rId21"/>
    <p:sldId id="603" r:id="rId22"/>
    <p:sldId id="605" r:id="rId23"/>
    <p:sldId id="609" r:id="rId24"/>
    <p:sldId id="604" r:id="rId25"/>
    <p:sldId id="606" r:id="rId26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28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1326" y="108"/>
      </p:cViewPr>
      <p:guideLst>
        <p:guide orient="horz" pos="2152"/>
        <p:guide pos="28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197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png"/><Relationship Id="rId1" Type="http://schemas.openxmlformats.org/officeDocument/2006/relationships/image" Target="../media/image23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tags" Target="../tags/tag12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8.xml"/><Relationship Id="rId3" Type="http://schemas.openxmlformats.org/officeDocument/2006/relationships/image" Target="../media/image18.png"/><Relationship Id="rId2" Type="http://schemas.openxmlformats.org/officeDocument/2006/relationships/tags" Target="../tags/tag15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62.xml"/><Relationship Id="rId7" Type="http://schemas.openxmlformats.org/officeDocument/2006/relationships/tags" Target="../tags/tag161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8.bin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image" Target="../media/image19.png"/><Relationship Id="rId10" Type="http://schemas.openxmlformats.org/officeDocument/2006/relationships/vmlDrawing" Target="../drawings/vmlDrawing5.v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1.bin"/><Relationship Id="rId8" Type="http://schemas.openxmlformats.org/officeDocument/2006/relationships/tags" Target="../tags/tag168.xml"/><Relationship Id="rId7" Type="http://schemas.openxmlformats.org/officeDocument/2006/relationships/tags" Target="../tags/tag167.x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oleObject" Target="../embeddings/oleObject9.bin"/><Relationship Id="rId14" Type="http://schemas.openxmlformats.org/officeDocument/2006/relationships/vmlDrawing" Target="../drawings/vmlDrawing6.v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170.xml"/><Relationship Id="rId11" Type="http://schemas.openxmlformats.org/officeDocument/2006/relationships/tags" Target="../tags/tag169.xml"/><Relationship Id="rId10" Type="http://schemas.openxmlformats.org/officeDocument/2006/relationships/image" Target="../media/image26.wmf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4.bin"/><Relationship Id="rId8" Type="http://schemas.openxmlformats.org/officeDocument/2006/relationships/tags" Target="../tags/tag173.xml"/><Relationship Id="rId7" Type="http://schemas.openxmlformats.org/officeDocument/2006/relationships/image" Target="../media/image28.wmf"/><Relationship Id="rId6" Type="http://schemas.openxmlformats.org/officeDocument/2006/relationships/oleObject" Target="../embeddings/oleObject13.bin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image" Target="../media/image27.png"/><Relationship Id="rId2" Type="http://schemas.openxmlformats.org/officeDocument/2006/relationships/oleObject" Target="../embeddings/oleObject12.bin"/><Relationship Id="rId14" Type="http://schemas.openxmlformats.org/officeDocument/2006/relationships/vmlDrawing" Target="../drawings/vmlDrawing7.v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175.xml"/><Relationship Id="rId11" Type="http://schemas.openxmlformats.org/officeDocument/2006/relationships/tags" Target="../tags/tag174.xml"/><Relationship Id="rId10" Type="http://schemas.openxmlformats.org/officeDocument/2006/relationships/image" Target="../media/image29.wmf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image" Target="../media/image30.png"/><Relationship Id="rId2" Type="http://schemas.openxmlformats.org/officeDocument/2006/relationships/tags" Target="../tags/tag176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80.xml"/><Relationship Id="rId3" Type="http://schemas.openxmlformats.org/officeDocument/2006/relationships/tags" Target="../tags/tag179.xml"/><Relationship Id="rId2" Type="http://schemas.openxmlformats.org/officeDocument/2006/relationships/image" Target="../media/image31.pn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83.xml"/><Relationship Id="rId3" Type="http://schemas.openxmlformats.org/officeDocument/2006/relationships/tags" Target="../tags/tag182.xml"/><Relationship Id="rId2" Type="http://schemas.openxmlformats.org/officeDocument/2006/relationships/tags" Target="../tags/tag181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86.xml"/><Relationship Id="rId4" Type="http://schemas.openxmlformats.org/officeDocument/2006/relationships/tags" Target="../tags/tag185.xml"/><Relationship Id="rId3" Type="http://schemas.openxmlformats.org/officeDocument/2006/relationships/image" Target="../media/image32.png"/><Relationship Id="rId2" Type="http://schemas.openxmlformats.org/officeDocument/2006/relationships/tags" Target="../tags/tag184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89.xml"/><Relationship Id="rId4" Type="http://schemas.openxmlformats.org/officeDocument/2006/relationships/tags" Target="../tags/tag188.xml"/><Relationship Id="rId3" Type="http://schemas.openxmlformats.org/officeDocument/2006/relationships/image" Target="../media/image33.png"/><Relationship Id="rId2" Type="http://schemas.openxmlformats.org/officeDocument/2006/relationships/tags" Target="../tags/tag187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94.xml"/><Relationship Id="rId2" Type="http://schemas.openxmlformats.org/officeDocument/2006/relationships/image" Target="../media/image34.png"/><Relationship Id="rId1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96.xml"/><Relationship Id="rId1" Type="http://schemas.openxmlformats.org/officeDocument/2006/relationships/tags" Target="../tags/tag195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39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tags" Target="../tags/tag141.xml"/><Relationship Id="rId3" Type="http://schemas.openxmlformats.org/officeDocument/2006/relationships/tags" Target="../tags/tag140.xml"/><Relationship Id="rId2" Type="http://schemas.openxmlformats.org/officeDocument/2006/relationships/image" Target="../media/image5.png"/><Relationship Id="rId10" Type="http://schemas.openxmlformats.org/officeDocument/2006/relationships/vmlDrawing" Target="../drawings/vmlDrawing1.v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.bin"/><Relationship Id="rId8" Type="http://schemas.openxmlformats.org/officeDocument/2006/relationships/tags" Target="../tags/tag145.xml"/><Relationship Id="rId7" Type="http://schemas.openxmlformats.org/officeDocument/2006/relationships/tags" Target="../tags/tag144.x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4" Type="http://schemas.openxmlformats.org/officeDocument/2006/relationships/vmlDrawing" Target="../drawings/vmlDrawing2.v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image" Target="../media/image11.wmf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wmf"/><Relationship Id="rId7" Type="http://schemas.openxmlformats.org/officeDocument/2006/relationships/oleObject" Target="../embeddings/oleObject5.bin"/><Relationship Id="rId6" Type="http://schemas.openxmlformats.org/officeDocument/2006/relationships/tags" Target="../tags/tag150.x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4.bin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3" Type="http://schemas.openxmlformats.org/officeDocument/2006/relationships/vmlDrawing" Target="../drawings/vmlDrawing3.v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wmf"/><Relationship Id="rId8" Type="http://schemas.openxmlformats.org/officeDocument/2006/relationships/oleObject" Target="../embeddings/oleObject7.bin"/><Relationship Id="rId7" Type="http://schemas.openxmlformats.org/officeDocument/2006/relationships/tags" Target="../tags/tag155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4" Type="http://schemas.openxmlformats.org/officeDocument/2006/relationships/tags" Target="../tags/tag154.xml"/><Relationship Id="rId3" Type="http://schemas.openxmlformats.org/officeDocument/2006/relationships/image" Target="../media/image15.png"/><Relationship Id="rId2" Type="http://schemas.openxmlformats.org/officeDocument/2006/relationships/tags" Target="../tags/tag153.xml"/><Relationship Id="rId12" Type="http://schemas.openxmlformats.org/officeDocument/2006/relationships/vmlDrawing" Target="../drawings/vmlDrawing4.v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56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050" name="Rectangle 3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638935" y="2237105"/>
            <a:ext cx="6287770" cy="697230"/>
          </a:xfrm>
        </p:spPr>
        <p:txBody>
          <a:bodyPr vert="horz" wrap="square" lIns="91440" tIns="45720" rIns="91440" bIns="45720" anchor="t" anchorCtr="0"/>
          <a:lstStyle/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736" y="6280761"/>
            <a:ext cx="3759129" cy="53040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直流电源供电电路的分析与测试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48535" y="3577590"/>
            <a:ext cx="5719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单元1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电阻串并联的等效变换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5" y="1377315"/>
            <a:ext cx="9121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50000"/>
              </a:lnSpc>
              <a:buFontTx/>
              <a:buNone/>
            </a:pPr>
            <a:r>
              <a:rPr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例2.1.2</a:t>
            </a:r>
            <a:r>
              <a:rPr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】有一盏额定电压为U=40V，额定电流为</a:t>
            </a:r>
            <a:r>
              <a:rPr 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=5A的电灯，应该怎样把它接入电压U = 220 </a:t>
            </a:r>
            <a:r>
              <a:rPr sz="28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V照明电路中</a:t>
            </a:r>
            <a:r>
              <a:rPr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	     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628" y="3429000"/>
            <a:ext cx="5004089" cy="1434726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733395"/>
            <a:ext cx="6477000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3837305"/>
            <a:ext cx="60198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kumimoji="1"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个电阻并联可等效为一个电阻</a:t>
            </a:r>
            <a:endParaRPr kumimoji="1"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990600" y="4599305"/>
          <a:ext cx="5638800" cy="164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公式" r:id="rId5" imgW="1345565" imgH="393700" progId="Equation.3">
                  <p:embed/>
                </p:oleObj>
              </mc:Choice>
              <mc:Fallback>
                <p:oleObj name="公式" r:id="rId5" imgW="1345565" imgH="3937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599305"/>
                        <a:ext cx="5638800" cy="164147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1025525"/>
            <a:ext cx="308737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电阻的并联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89" y="1703678"/>
            <a:ext cx="52863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8" y="4384675"/>
            <a:ext cx="6616700" cy="2022475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24" name="矩形 23"/>
          <p:cNvSpPr/>
          <p:nvPr>
            <p:custDataLst>
              <p:tags r:id="rId4"/>
            </p:custDataLst>
          </p:nvPr>
        </p:nvSpPr>
        <p:spPr>
          <a:xfrm>
            <a:off x="5863590" y="3308350"/>
            <a:ext cx="2927985" cy="716280"/>
          </a:xfrm>
          <a:prstGeom prst="rect">
            <a:avLst/>
          </a:prstGeom>
          <a:solidFill>
            <a:schemeClr val="accent6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863590" y="3309620"/>
            <a:ext cx="2940050" cy="71564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并联电路的等效电阻比任何一个并联电阻的阻值都小。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Rectangle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23190" y="1025525"/>
            <a:ext cx="308737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电阻的串联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83210" y="1766381"/>
          <a:ext cx="4606925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BMP 图像" r:id="rId2" imgW="3895725" imgH="2190750" progId="Paint.Picture">
                  <p:embed/>
                </p:oleObj>
              </mc:Choice>
              <mc:Fallback>
                <p:oleObj name="BMP 图像" r:id="rId2" imgW="3895725" imgH="2190750" progId="Paint.Picture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10" y="1766381"/>
                        <a:ext cx="4606925" cy="25908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C000"/>
                        </a:solidFill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图片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" y="4540885"/>
            <a:ext cx="4926013" cy="1695450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5791200" y="1939925"/>
          <a:ext cx="2362200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5" imgW="1914525" imgH="1114425" progId="Paint.Picture">
                  <p:embed/>
                </p:oleObj>
              </mc:Choice>
              <mc:Fallback>
                <p:oleObj name="BMP 图像" r:id="rId5" imgW="1914525" imgH="1114425" progId="Paint.Picture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939925"/>
                        <a:ext cx="2362200" cy="13747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0000"/>
                        </a:solidFill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673090" y="3657600"/>
            <a:ext cx="22098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分流公式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5415033" y="4540728"/>
          <a:ext cx="3003652" cy="1071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公式" r:id="rId9" imgW="939165" imgH="431800" progId="Equation.3">
                  <p:embed/>
                </p:oleObj>
              </mc:Choice>
              <mc:Fallback>
                <p:oleObj name="公式" r:id="rId9" imgW="939165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5033" y="4540728"/>
                        <a:ext cx="3003652" cy="1071493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8" name="文本框 7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Rectangle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23190" y="1025525"/>
            <a:ext cx="308737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电阻的并联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457200" y="2388235"/>
          <a:ext cx="3975100" cy="217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BMP 图像" r:id="rId2" imgW="1494790" imgH="818515" progId="Paint.Picture">
                  <p:embed/>
                </p:oleObj>
              </mc:Choice>
              <mc:Fallback>
                <p:oleObj name="BMP 图像" r:id="rId2" imgW="1494790" imgH="818515" progId="Paint.Picture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88235"/>
                        <a:ext cx="3975100" cy="217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777740" y="1638935"/>
            <a:ext cx="31051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两个电阻并联时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5375275" y="2597150"/>
          <a:ext cx="3176588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6" imgW="862965" imgH="431800" progId="Equation.3">
                  <p:embed/>
                </p:oleObj>
              </mc:Choice>
              <mc:Fallback>
                <p:oleObj name="公式" r:id="rId6" imgW="862965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75" y="2597150"/>
                        <a:ext cx="3176588" cy="113665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5399088" y="3833813"/>
          <a:ext cx="31527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公式" r:id="rId9" imgW="876300" imgH="431800" progId="Equation.3">
                  <p:embed/>
                </p:oleObj>
              </mc:Choice>
              <mc:Fallback>
                <p:oleObj name="公式" r:id="rId9" imgW="876300" imgH="431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9088" y="3833813"/>
                        <a:ext cx="3152775" cy="1133475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8" name="文本框 7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Rectangle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23190" y="1025525"/>
            <a:ext cx="308737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电阻的并联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1524000"/>
            <a:ext cx="4038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400" b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400" b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2.1.4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 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如图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2.1.6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所示，电源供电电压</a:t>
            </a:r>
            <a:r>
              <a:rPr lang="en-US" altLang="zh-CN" sz="2400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= 220 V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，每根输电导线的电阻均为</a:t>
            </a:r>
            <a:r>
              <a:rPr lang="en-US" altLang="zh-CN" sz="2400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 = 1 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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，电路中一共并联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盏额定电压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220 V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、功率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40 W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的电灯。假设电灯在工作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发光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时电阻值为常数。试求：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(1) 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当只有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盏电灯工作时，每盏电灯的电压</a:t>
            </a:r>
            <a:r>
              <a:rPr lang="en-US" altLang="zh-CN" sz="2400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和功率</a:t>
            </a:r>
            <a:r>
              <a:rPr lang="en-US" altLang="zh-CN" sz="2400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(2) 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当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盏电灯全部工作时，每盏电灯的电压</a:t>
            </a:r>
            <a:r>
              <a:rPr lang="en-US" altLang="zh-CN" sz="2400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和功率</a:t>
            </a:r>
            <a:r>
              <a:rPr lang="en-US" altLang="zh-CN" sz="2400" i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en-US" altLang="zh-CN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zh-CN" altLang="en-US" sz="24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4038600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25525"/>
            <a:ext cx="308737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电阻的并联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7680"/>
            <a:ext cx="801528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23190" y="1025525"/>
            <a:ext cx="308737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电阻的并联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877887" y="2162731"/>
            <a:ext cx="7357863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FontTx/>
              <a:buNone/>
            </a:pP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有三个电阻，阻值分别为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10Ω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20Ω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30Ω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，若将它们串联起来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则其等效电阻的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小于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10Ω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～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20Ω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之间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～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30Ω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之间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大于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30Ω</a:t>
            </a:r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7" name="文本框 1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23190" y="1025525"/>
            <a:ext cx="2046605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课堂练习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highlight>
                <a:srgbClr val="FFFF00"/>
              </a:highligh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425450" y="1861572"/>
            <a:ext cx="4572000" cy="31076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>
              <a:buFontTx/>
              <a:buNone/>
            </a:pP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在如图所示电路中，三只电阻的联接关系是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并联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混联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复杂联接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00400"/>
            <a:ext cx="3944938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25525"/>
            <a:ext cx="2046605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课堂练习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highlight>
                <a:srgbClr val="FFFF00"/>
              </a:highligh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425450" y="1638935"/>
            <a:ext cx="4572000" cy="22453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FontTx/>
              <a:buNone/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如下图所示，电流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   ）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A.5.5m A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B.-5.5m A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C.+0.5 m A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D.-0.5 m A</a:t>
            </a:r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51" y="3338209"/>
            <a:ext cx="4445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25525"/>
            <a:ext cx="2046605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课堂练习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highlight>
                <a:srgbClr val="FFFF00"/>
              </a:highligh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68922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4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24218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1031133" y="2821887"/>
            <a:ext cx="7750484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掌握电阻元件的串并联；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深刻理解电压源与电流源的等效变换；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熟练掌握基尔霍夫定律；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熟练掌握支路电流法的应用；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掌握叠加定理、戴维宁定理。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Rectangle 2"/>
          <p:cNvSpPr txBox="1"/>
          <p:nvPr>
            <p:custDataLst>
              <p:tags r:id="rId5"/>
            </p:custDataLst>
          </p:nvPr>
        </p:nvSpPr>
        <p:spPr>
          <a:xfrm>
            <a:off x="691515" y="70485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</a:t>
            </a:r>
            <a:r>
              <a:rPr lang="en-US" altLang="zh-CN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　直流电源供电电路的分析与测试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0563" y="2574671"/>
            <a:ext cx="8250239" cy="239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电阻的串并联方式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电阻的串并联特点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电阻的串并联的计算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讲授新知</a:t>
                  </a:r>
                  <a:endParaRPr lang="zh-CN" altLang="en-US" sz="2000" b="1"/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课堂小结</a:t>
                  </a:r>
                  <a:endParaRPr lang="zh-CN" altLang="en-US" sz="2000" b="1"/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课后作业</a:t>
                  </a:r>
                  <a:endParaRPr lang="zh-CN" altLang="en-US" sz="2000" b="1"/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讲授新知</a:t>
                  </a:r>
                  <a:endParaRPr lang="zh-CN" altLang="en-US" sz="2000" b="1"/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课堂小结</a:t>
                  </a:r>
                  <a:endParaRPr lang="zh-CN" altLang="en-US" sz="2000" b="1"/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课后作业</a:t>
                  </a:r>
                  <a:endParaRPr lang="zh-CN" altLang="en-US" sz="2000" b="1"/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18135" y="1435735"/>
            <a:ext cx="8674100" cy="486156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先导案例的解决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由于电路中并联的用电器越多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并联部分的电阻就越小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在总电压不变的条件下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中的总电流就越大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因此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输电线上的电压降就越大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这样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加在用电器上的电压就越小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en-US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每个用电器消耗的功率也越小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人们在晚上七八点钟开灯时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由于此时使用照明灯的用户较多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灯光就比深夜时暗些</a:t>
            </a:r>
            <a:r>
              <a:rPr 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9973" y="2526354"/>
            <a:ext cx="2229911" cy="2249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278765"/>
            <a:ext cx="9046210" cy="732155"/>
            <a:chOff x="164" y="439"/>
            <a:chExt cx="14246" cy="1153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43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讲授新知</a:t>
                  </a:r>
                  <a:endParaRPr lang="zh-CN" altLang="en-US" sz="2000" b="1"/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课堂小结</a:t>
                  </a:r>
                  <a:endParaRPr lang="zh-CN" altLang="en-US" sz="2000" b="1"/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3088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先导案例</a:t>
            </a:r>
            <a:endParaRPr lang="zh-CN" altLang="en-US" b="1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3"/>
          <p:cNvSpPr txBox="1"/>
          <p:nvPr>
            <p:custDataLst>
              <p:tags r:id="rId3"/>
            </p:custDataLst>
          </p:nvPr>
        </p:nvSpPr>
        <p:spPr>
          <a:xfrm>
            <a:off x="922327" y="2147603"/>
            <a:ext cx="7998143" cy="234060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人们的生活中，道路两旁几乎都安装有路灯，细心的人会发现，晚上七八点钟时的路灯要比深夜的路灯暗一些，这是什么原因呢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?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3088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新技术新知识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3"/>
          <p:cNvSpPr txBox="1"/>
          <p:nvPr>
            <p:custDataLst>
              <p:tags r:id="rId3"/>
            </p:custDataLst>
          </p:nvPr>
        </p:nvSpPr>
        <p:spPr>
          <a:xfrm>
            <a:off x="408305" y="2147570"/>
            <a:ext cx="8512175" cy="411416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合作与共赢的力量无处不在：电阻的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合作共赢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电阻串联电路中，总电阻是各个电阻之和，而在并联电路中，总电阻的倒数是各个电阻倒数之和。这可以用来比喻团队合作中，通过合理分工和协作，可以达到比单打独斗更好的效果。比如串联电路中各个电阻共同决定了电路的总电阻一样，一个团队中每个成员的贡献共同决定了团队的整体表现。我们应当学会如何与他人合作，实现共赢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609600" y="1905000"/>
            <a:ext cx="7848600" cy="32905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kumimoji="1"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具有相同电压电流关系（即伏安关系，简写为</a:t>
            </a:r>
            <a:r>
              <a:rPr kumimoji="1"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VAR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）的不同电路称为</a:t>
            </a:r>
            <a:r>
              <a:rPr kumimoji="1" lang="zh-CN" altLang="en-US" sz="32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等效电路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，将某一电路用与其等效的电路替换的过程称为</a:t>
            </a:r>
            <a:r>
              <a:rPr kumimoji="1" lang="zh-CN" altLang="en-US" sz="32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等效变换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。将电路进行适当的等效变换，可以使电路的分析计算得到简化。</a:t>
            </a:r>
            <a:endParaRPr kumimoji="1"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6" name="文本框 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44980"/>
            <a:ext cx="5773738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0" y="5097780"/>
            <a:ext cx="60198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n</a:t>
            </a:r>
            <a:r>
              <a:rPr kumimoji="1"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个电阻串联可等效为一个电阻</a:t>
            </a:r>
            <a:endParaRPr kumimoji="1"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1676400" y="5748004"/>
          <a:ext cx="6062663" cy="753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公式" r:id="rId5" imgW="1549400" imgH="228600" progId="Equation.3">
                  <p:embed/>
                </p:oleObj>
              </mc:Choice>
              <mc:Fallback>
                <p:oleObj name="公式" r:id="rId5" imgW="15494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5748004"/>
                        <a:ext cx="6062663" cy="75312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1025525"/>
            <a:ext cx="308737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电阻的串联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1652588"/>
            <a:ext cx="3121025" cy="291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205" y="1711325"/>
            <a:ext cx="5711190" cy="1479550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图片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168" y="3253935"/>
            <a:ext cx="4681537" cy="113347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417888" y="4449763"/>
          <a:ext cx="2344737" cy="177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BMP 图像" r:id="rId5" imgW="2028825" imgH="1533525" progId="Paint.Picture">
                  <p:embed/>
                </p:oleObj>
              </mc:Choice>
              <mc:Fallback>
                <p:oleObj name="BMP 图像" r:id="rId5" imgW="2028825" imgH="1533525" progId="Paint.Picture">
                  <p:embed/>
                  <p:pic>
                    <p:nvPicPr>
                      <p:cNvPr id="0" name="对象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7888" y="4449763"/>
                        <a:ext cx="2344737" cy="177323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C000"/>
                        </a:solidFill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469063" y="4716463"/>
            <a:ext cx="18732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分压公式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5909150" y="5441651"/>
          <a:ext cx="2757489" cy="709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公式" r:id="rId9" imgW="1066165" imgH="393700" progId="Equation.3">
                  <p:embed/>
                </p:oleObj>
              </mc:Choice>
              <mc:Fallback>
                <p:oleObj name="公式" r:id="rId9" imgW="1066165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9150" y="5441651"/>
                        <a:ext cx="2757489" cy="709824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8" name="文本框 7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Rectangle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23190" y="1025525"/>
            <a:ext cx="308737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电阻的串联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450" y="1911032"/>
            <a:ext cx="31242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两个电阻串联时</a:t>
            </a:r>
            <a:endParaRPr kumimoji="1" lang="zh-CN" altLang="en-US" sz="24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762000" y="2490470"/>
          <a:ext cx="3605213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公式" r:id="rId4" imgW="951865" imgH="431800" progId="Equation.3">
                  <p:embed/>
                </p:oleObj>
              </mc:Choice>
              <mc:Fallback>
                <p:oleObj name="公式" r:id="rId4" imgW="951865" imgH="431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490470"/>
                        <a:ext cx="3605213" cy="144780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762000" y="4432911"/>
          <a:ext cx="35814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7" imgW="965200" imgH="431800" progId="Equation.3">
                  <p:embed/>
                </p:oleObj>
              </mc:Choice>
              <mc:Fallback>
                <p:oleObj name="公式" r:id="rId7" imgW="965200" imgH="431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432911"/>
                        <a:ext cx="3581400" cy="144780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485" y="2394810"/>
            <a:ext cx="3124200" cy="370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Rectangle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23190" y="1025525"/>
            <a:ext cx="308737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电阻的串联</a:t>
            </a:r>
            <a:endParaRPr kumimoji="1" lang="zh-CN" altLang="en-US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377039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2.1.1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2.1.2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所示为一分压电路，已知</a:t>
            </a:r>
            <a:r>
              <a:rPr lang="en-US" altLang="zh-CN" sz="2800" b="1" i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0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=15V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0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=5V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0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=10kΩ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，求</a:t>
            </a:r>
            <a:r>
              <a:rPr lang="en-US" altLang="zh-CN" sz="2800" b="1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0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？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	     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2555625"/>
            <a:ext cx="2770188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123052" y="2299971"/>
            <a:ext cx="3933190" cy="9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tabLst>
                <a:tab pos="266700" algn="l"/>
              </a:tabLst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】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由分压公式得：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tabLst>
                <a:tab pos="266700" algn="l"/>
              </a:tabLst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5181600" y="2925915"/>
          <a:ext cx="2133600" cy="1303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公式" r:id="rId5" imgW="1078865" imgH="660400" progId="Equation.3">
                  <p:embed/>
                </p:oleObj>
              </mc:Choice>
              <mc:Fallback>
                <p:oleObj name="公式" r:id="rId5" imgW="1078865" imgH="660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925915"/>
                        <a:ext cx="2133600" cy="1303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581400" y="4026059"/>
            <a:ext cx="16002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058741" y="4548654"/>
          <a:ext cx="5791200" cy="127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8" imgW="2882900" imgH="635000" progId="Equation.3">
                  <p:embed/>
                </p:oleObj>
              </mc:Choice>
              <mc:Fallback>
                <p:oleObj name="公式" r:id="rId8" imgW="2882900" imgH="635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8741" y="4548654"/>
                        <a:ext cx="5791200" cy="127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电阻串并联的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 </a:t>
              </a:r>
              <a:r>
                <a:rPr kumimoji="1"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等效变换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0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4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4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5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6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3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6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7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7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96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97.xml><?xml version="1.0" encoding="utf-8"?>
<p:tagLst xmlns:p="http://schemas.openxmlformats.org/presentationml/2006/main">
  <p:tag name="KSO_WPP_MARK_KEY" val="b047a6f6-948f-48f5-9a12-ee0d6eda6c5f"/>
  <p:tag name="COMMONDATA" val="eyJoZGlkIjoiODNhYjQxZGU2OWJiYTljMGVkNWMwMzJlN2JlNmY5ZDQ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2186</Words>
  <Application>WPS 演示</Application>
  <PresentationFormat>全屏显示(4:3)</PresentationFormat>
  <Paragraphs>343</Paragraphs>
  <Slides>23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14</vt:i4>
      </vt:variant>
      <vt:variant>
        <vt:lpstr>幻灯片标题</vt:lpstr>
      </vt:variant>
      <vt:variant>
        <vt:i4>23</vt:i4>
      </vt:variant>
    </vt:vector>
  </HeadingPairs>
  <TitlesOfParts>
    <vt:vector size="49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Arial Unicode MS</vt:lpstr>
      <vt:lpstr>Symbol</vt:lpstr>
      <vt:lpstr>第一PPT模板网-WWW.1PPT.COM</vt:lpstr>
      <vt:lpstr>Office 主题</vt:lpstr>
      <vt:lpstr>Equation.3</vt:lpstr>
      <vt:lpstr>Paint.Picture</vt:lpstr>
      <vt:lpstr>Equation.3</vt:lpstr>
      <vt:lpstr>Paint.Picture</vt:lpstr>
      <vt:lpstr>Equation.3</vt:lpstr>
      <vt:lpstr>Equation.3</vt:lpstr>
      <vt:lpstr>Paint.Picture</vt:lpstr>
      <vt:lpstr>Equation.3</vt:lpstr>
      <vt:lpstr>Equation.3</vt:lpstr>
      <vt:lpstr>Equation.3</vt:lpstr>
      <vt:lpstr>Equation.3</vt:lpstr>
      <vt:lpstr>Equation.3</vt:lpstr>
      <vt:lpstr>Equation.3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1237</cp:revision>
  <dcterms:created xsi:type="dcterms:W3CDTF">2015-12-14T01:43:00Z</dcterms:created>
  <dcterms:modified xsi:type="dcterms:W3CDTF">2025-09-06T03:09:51Z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DBDF44B915E2456AB4E9FD849A4F640C_13</vt:lpwstr>
  </property>
  <property fmtid="{D5CDD505-2E9C-101B-9397-08002B2CF9AE}" pid="3" name="KSOProductBuildVer">
    <vt:lpwstr>2052-12.1.0.22529</vt:lpwstr>
  </property>
</Properties>
</file>